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86" r:id="rId6"/>
    <p:sldId id="288" r:id="rId7"/>
    <p:sldId id="291" r:id="rId8"/>
    <p:sldId id="292" r:id="rId9"/>
    <p:sldId id="259" r:id="rId10"/>
    <p:sldId id="293" r:id="rId11"/>
    <p:sldId id="269" r:id="rId12"/>
    <p:sldId id="270" r:id="rId13"/>
    <p:sldId id="271" r:id="rId14"/>
    <p:sldId id="272" r:id="rId15"/>
    <p:sldId id="294" r:id="rId16"/>
    <p:sldId id="295" r:id="rId17"/>
    <p:sldId id="296" r:id="rId18"/>
    <p:sldId id="262" r:id="rId19"/>
    <p:sldId id="263" r:id="rId20"/>
    <p:sldId id="265" r:id="rId21"/>
    <p:sldId id="266" r:id="rId22"/>
    <p:sldId id="267" r:id="rId23"/>
    <p:sldId id="26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64" autoAdjust="0"/>
  </p:normalViewPr>
  <p:slideViewPr>
    <p:cSldViewPr snapToGrid="0">
      <p:cViewPr varScale="1">
        <p:scale>
          <a:sx n="80" d="100"/>
          <a:sy n="80" d="100"/>
        </p:scale>
        <p:origin x="64" y="10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0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98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863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6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우리가 배운 </a:t>
            </a:r>
            <a:r>
              <a:rPr lang="en-US" altLang="ko-KR" dirty="0"/>
              <a:t>optimization </a:t>
            </a:r>
            <a:r>
              <a:rPr lang="ko-KR" altLang="en-US" dirty="0"/>
              <a:t>기법 중에서 </a:t>
            </a:r>
            <a:r>
              <a:rPr lang="en-US" altLang="ko-KR" dirty="0"/>
              <a:t>SGD</a:t>
            </a:r>
            <a:r>
              <a:rPr lang="ko-KR" altLang="en-US" dirty="0"/>
              <a:t>의 학습 진도가 가장 느리다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85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0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214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102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59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893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08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69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8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99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07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Relu</a:t>
            </a:r>
            <a:r>
              <a:rPr lang="en-US" dirty="0"/>
              <a:t> </a:t>
            </a:r>
            <a:r>
              <a:rPr lang="ko-KR" altLang="en-US" dirty="0"/>
              <a:t>계산 그래프를 보면 </a:t>
            </a:r>
            <a:r>
              <a:rPr lang="ko-KR" altLang="en-US" dirty="0" err="1"/>
              <a:t>순전파</a:t>
            </a:r>
            <a:r>
              <a:rPr lang="ko-KR" altLang="en-US" dirty="0"/>
              <a:t> 때의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크면 </a:t>
            </a:r>
            <a:r>
              <a:rPr lang="ko-KR" altLang="en-US" dirty="0" err="1"/>
              <a:t>역전파는</a:t>
            </a:r>
            <a:r>
              <a:rPr lang="ko-KR" altLang="en-US" dirty="0"/>
              <a:t> 상류의 값을 그대로 하류로 흘립니다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순전파</a:t>
            </a:r>
            <a:r>
              <a:rPr lang="ko-KR" altLang="en-US" dirty="0"/>
              <a:t> 때의 입력 값이 </a:t>
            </a:r>
            <a:r>
              <a:rPr lang="en-US" altLang="ko-KR" dirty="0"/>
              <a:t>0</a:t>
            </a:r>
            <a:r>
              <a:rPr lang="ko-KR" altLang="en-US" dirty="0"/>
              <a:t> 이하이면 </a:t>
            </a:r>
            <a:r>
              <a:rPr lang="ko-KR" altLang="en-US" dirty="0" err="1"/>
              <a:t>역전파</a:t>
            </a:r>
            <a:r>
              <a:rPr lang="ko-KR" altLang="en-US" dirty="0"/>
              <a:t> 때는 값이 </a:t>
            </a:r>
            <a:r>
              <a:rPr lang="en-US" altLang="ko-KR" dirty="0"/>
              <a:t>0</a:t>
            </a:r>
            <a:r>
              <a:rPr lang="ko-KR" altLang="en-US" dirty="0"/>
              <a:t>이고 하류로 신호를 보내지 않는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GB" dirty="0"/>
              <a:t>Sigmoid </a:t>
            </a:r>
            <a:r>
              <a:rPr lang="ko-KR" altLang="en-US" dirty="0"/>
              <a:t>계층의 </a:t>
            </a:r>
            <a:r>
              <a:rPr lang="ko-KR" altLang="en-US" dirty="0" err="1"/>
              <a:t>순전파</a:t>
            </a:r>
            <a:r>
              <a:rPr lang="ko-KR" altLang="en-US" dirty="0"/>
              <a:t> 계산 그래프로 </a:t>
            </a:r>
            <a:r>
              <a:rPr lang="ko-KR" altLang="en-US" dirty="0" err="1"/>
              <a:t>역전파</a:t>
            </a:r>
            <a:r>
              <a:rPr lang="ko-KR" altLang="en-US" dirty="0"/>
              <a:t> 계산을 학습해보았고 </a:t>
            </a:r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간소화 버전으로 계산 그래프를 표현하면 </a:t>
            </a:r>
            <a:r>
              <a:rPr lang="en-US" altLang="ko-KR" dirty="0"/>
              <a:t>2</a:t>
            </a:r>
            <a:r>
              <a:rPr lang="ko-KR" altLang="en-US" dirty="0"/>
              <a:t>번째 그래프와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간소화 버전으로 </a:t>
            </a:r>
            <a:r>
              <a:rPr lang="en-US" altLang="ko-KR" dirty="0"/>
              <a:t>Sigmoid</a:t>
            </a:r>
            <a:r>
              <a:rPr lang="ko-KR" altLang="en-US" dirty="0"/>
              <a:t> 계층의 </a:t>
            </a:r>
            <a:r>
              <a:rPr lang="ko-KR" altLang="en-US" dirty="0" err="1"/>
              <a:t>역전파를</a:t>
            </a:r>
            <a:r>
              <a:rPr lang="ko-KR" altLang="en-US" dirty="0"/>
              <a:t> </a:t>
            </a:r>
            <a:r>
              <a:rPr lang="ko-KR" altLang="en-US" dirty="0" err="1"/>
              <a:t>순전파의</a:t>
            </a:r>
            <a:r>
              <a:rPr lang="ko-KR" altLang="en-US" dirty="0"/>
              <a:t> 출력인 </a:t>
            </a:r>
            <a:r>
              <a:rPr lang="en-US" altLang="ko-KR" dirty="0"/>
              <a:t>y</a:t>
            </a:r>
            <a:r>
              <a:rPr lang="ko-KR" altLang="en-US" dirty="0"/>
              <a:t> 만으로 계산할 수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변수가 다차원 배열이라는 것과 행렬의 곱에서 차원의 원소 수를 일치시켜야 한다는 점에 주의하여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전치행렬을</a:t>
            </a:r>
            <a:r>
              <a:rPr lang="ko-KR" altLang="en-US" dirty="0"/>
              <a:t> 활용하여 </a:t>
            </a:r>
            <a:r>
              <a:rPr lang="en-US" altLang="ko-KR" dirty="0"/>
              <a:t>affine </a:t>
            </a:r>
            <a:r>
              <a:rPr lang="ko-KR" altLang="en-US" dirty="0"/>
              <a:t>계층의 </a:t>
            </a:r>
            <a:r>
              <a:rPr lang="ko-KR" altLang="en-US" dirty="0" err="1"/>
              <a:t>역전파를</a:t>
            </a:r>
            <a:r>
              <a:rPr lang="ko-KR" altLang="en-US" dirty="0"/>
              <a:t> 계산할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행렬의 곱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(dot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노드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역전파는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행렬의 대응하는 차원의 원소 수가 일치하도록 곱을 조립하여 구할 수 있다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3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소프트맥스</a:t>
            </a:r>
            <a:r>
              <a:rPr lang="ko-KR" altLang="en-US" dirty="0"/>
              <a:t> 함수는 </a:t>
            </a:r>
            <a:r>
              <a:rPr lang="ko-KR" altLang="en-US" dirty="0" err="1"/>
              <a:t>출력층에서</a:t>
            </a:r>
            <a:r>
              <a:rPr lang="ko-KR" altLang="en-US" dirty="0"/>
              <a:t> 사용하는 함수로</a:t>
            </a:r>
            <a:r>
              <a:rPr lang="en-US" altLang="ko-KR" dirty="0"/>
              <a:t>,</a:t>
            </a:r>
            <a:r>
              <a:rPr lang="ko-KR" altLang="en-US" dirty="0"/>
              <a:t> 입력 이미지가 </a:t>
            </a:r>
            <a:r>
              <a:rPr lang="en-US" altLang="ko-KR" dirty="0"/>
              <a:t>affine </a:t>
            </a:r>
            <a:r>
              <a:rPr lang="ko-KR" altLang="en-US" dirty="0"/>
              <a:t>계층과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계층을 통과하여 변환되고</a:t>
            </a:r>
            <a:r>
              <a:rPr lang="en-US" altLang="ko-KR" dirty="0"/>
              <a:t>,</a:t>
            </a:r>
            <a:r>
              <a:rPr lang="ko-KR" altLang="en-US" dirty="0"/>
              <a:t> 마지막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계층에 의해 </a:t>
            </a:r>
            <a:r>
              <a:rPr lang="en-US" altLang="ko-KR" dirty="0"/>
              <a:t>10</a:t>
            </a:r>
            <a:r>
              <a:rPr lang="ko-KR" altLang="en-US" dirty="0"/>
              <a:t>개의 입력이 </a:t>
            </a:r>
            <a:r>
              <a:rPr lang="ko-KR" altLang="en-US" dirty="0" err="1"/>
              <a:t>정규화됩니다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그림에서 숫자 </a:t>
            </a:r>
            <a:r>
              <a:rPr lang="en-US" altLang="ko-KR" dirty="0"/>
              <a:t>0</a:t>
            </a:r>
            <a:r>
              <a:rPr lang="ko-KR" altLang="en-US" dirty="0"/>
              <a:t>의 점수는 </a:t>
            </a:r>
            <a:r>
              <a:rPr lang="en-US" altLang="ko-KR" dirty="0"/>
              <a:t>5.3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  <a:r>
              <a:rPr lang="ko-KR" altLang="en-US" dirty="0"/>
              <a:t> 이것이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계층에 의해 </a:t>
            </a:r>
            <a:r>
              <a:rPr lang="en-US" altLang="ko-KR" dirty="0"/>
              <a:t>0.0008(0.8%)</a:t>
            </a:r>
            <a:r>
              <a:rPr lang="ko-KR" altLang="en-US" dirty="0"/>
              <a:t>로 변환됩니다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정규화하여</a:t>
            </a:r>
            <a:r>
              <a:rPr lang="ko-KR" altLang="en-US" dirty="0"/>
              <a:t> 출력하는 역할을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뒤에 </a:t>
            </a:r>
            <a:r>
              <a:rPr lang="ko-KR" altLang="en-US" dirty="0" err="1"/>
              <a:t>손실함수의</a:t>
            </a:r>
            <a:r>
              <a:rPr lang="ko-KR" altLang="en-US" dirty="0"/>
              <a:t> 교차 </a:t>
            </a:r>
            <a:r>
              <a:rPr lang="ko-KR" altLang="en-US" dirty="0" err="1"/>
              <a:t>엔트로이</a:t>
            </a:r>
            <a:r>
              <a:rPr lang="ko-KR" altLang="en-US" dirty="0"/>
              <a:t> 오차도 포함하여 </a:t>
            </a: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계층이라고 하는데 간소화된 계산 그래프는 이렇습니다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18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신경망 학습의 전체 그림에서 두번째 단계인 기울기 산출 단계에서 오차역전파법이 사용됩니다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 장에서는 이 기울기를 구하기 위해 수치 미분을 사용했는데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수치 미분은 계산이 오래 걸린다는 단점이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반면에 오차역전파법을 이용하면 기울기를 효율적으로 빠르게 구할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코드는 생략함</a:t>
            </a:r>
            <a:r>
              <a:rPr lang="en-US" altLang="ko-KR" dirty="0"/>
              <a:t>..)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Numerical_gradient</a:t>
            </a:r>
            <a:r>
              <a:rPr lang="en-US" altLang="ko-KR" dirty="0"/>
              <a:t> </a:t>
            </a:r>
            <a:r>
              <a:rPr lang="ko-KR" altLang="en-US" dirty="0"/>
              <a:t>메서드를 통해 수치 미분 방식으로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gradient(</a:t>
            </a:r>
            <a:r>
              <a:rPr lang="en-US" altLang="ko-KR" dirty="0" err="1"/>
              <a:t>self,x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통해 오차역전파법으로 기울기를 구할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오차역전파법은 신경망의 구성 요소를 계층으로 구현하여 기울기를 효율적으로 계산할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오차역전파법은 </a:t>
            </a:r>
            <a:r>
              <a:rPr lang="ko-KR" altLang="en-US" dirty="0"/>
              <a:t>구현하기에 복잡하다는 단점이 있어서 기울기를 정확히 구했는지 확인하는 작업이 필요합니다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수치 미분과 </a:t>
            </a:r>
            <a:r>
              <a:rPr lang="ko-KR" altLang="en-US" dirty="0" err="1"/>
              <a:t>오차역</a:t>
            </a:r>
            <a:r>
              <a:rPr lang="ko-KR" altLang="en-US" dirty="0"/>
              <a:t> </a:t>
            </a:r>
            <a:r>
              <a:rPr lang="ko-KR" altLang="en-US" dirty="0" err="1"/>
              <a:t>전파법의</a:t>
            </a:r>
            <a:r>
              <a:rPr lang="ko-KR" altLang="en-US" dirty="0"/>
              <a:t> 결과를 비교하여 </a:t>
            </a:r>
            <a:r>
              <a:rPr lang="ko-KR" altLang="en-US" dirty="0" err="1"/>
              <a:t>오차역</a:t>
            </a:r>
            <a:r>
              <a:rPr lang="ko-KR" altLang="en-US" dirty="0"/>
              <a:t> </a:t>
            </a:r>
            <a:r>
              <a:rPr lang="ko-KR" altLang="en-US" dirty="0" err="1"/>
              <a:t>전파법의</a:t>
            </a:r>
            <a:r>
              <a:rPr lang="ko-KR" altLang="en-US" dirty="0"/>
              <a:t> 구현에 잘못이 없는지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7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DLS</a:t>
            </a:r>
            <a:r>
              <a:rPr 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.0</a:t>
            </a:r>
            <a:r>
              <a:rPr lang="en-US" alt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나상현</a:t>
            </a:r>
            <a:endParaRPr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SGD(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확률적 경사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하강법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BAC9A-4087-E1D7-8885-2F452D83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982" y="1169002"/>
            <a:ext cx="3218037" cy="1209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1537EB-4F19-AFBD-0799-C4D28818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710498"/>
            <a:ext cx="4828157" cy="1916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53F7AD-3587-AEA1-A2D0-906260D0A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129" y="2710498"/>
            <a:ext cx="2743930" cy="2168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D7AA1-51AF-AB79-8F87-7750710F1937}"/>
              </a:ext>
            </a:extLst>
          </p:cNvPr>
          <p:cNvSpPr txBox="1"/>
          <p:nvPr/>
        </p:nvSpPr>
        <p:spPr>
          <a:xfrm>
            <a:off x="1408975" y="828993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매개변수의 기울기를 구해 기울어진 방향으로 값을 갱신해서 최적의 값에 다다르는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88433-4952-C878-572C-726E05F5DFC7}"/>
              </a:ext>
            </a:extLst>
          </p:cNvPr>
          <p:cNvSpPr txBox="1"/>
          <p:nvPr/>
        </p:nvSpPr>
        <p:spPr>
          <a:xfrm>
            <a:off x="1408975" y="2378372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SGD</a:t>
            </a:r>
            <a:r>
              <a:rPr lang="ko-KR" altLang="en-US" b="1" dirty="0"/>
              <a:t>의 단점</a:t>
            </a:r>
            <a:r>
              <a:rPr lang="en-US" altLang="ko-KR" b="1" dirty="0"/>
              <a:t>: </a:t>
            </a:r>
            <a:r>
              <a:rPr lang="ko-KR" altLang="en-US" b="1" dirty="0"/>
              <a:t>정체상황</a:t>
            </a:r>
          </a:p>
        </p:txBody>
      </p:sp>
    </p:spTree>
    <p:extLst>
      <p:ext uri="{BB962C8B-B14F-4D97-AF65-F5344CB8AC3E}">
        <p14:creationId xmlns:p14="http://schemas.microsoft.com/office/powerpoint/2010/main" val="115315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모멘텀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(Momentum)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D7AA1-51AF-AB79-8F87-7750710F1937}"/>
              </a:ext>
            </a:extLst>
          </p:cNvPr>
          <p:cNvSpPr txBox="1"/>
          <p:nvPr/>
        </p:nvSpPr>
        <p:spPr>
          <a:xfrm>
            <a:off x="1408975" y="828993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SGD</a:t>
            </a:r>
            <a:r>
              <a:rPr lang="ko-KR" altLang="en-US" b="1" dirty="0"/>
              <a:t>에서 운동량을 추가한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88433-4952-C878-572C-726E05F5DFC7}"/>
              </a:ext>
            </a:extLst>
          </p:cNvPr>
          <p:cNvSpPr txBox="1"/>
          <p:nvPr/>
        </p:nvSpPr>
        <p:spPr>
          <a:xfrm>
            <a:off x="1408975" y="2378372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 err="1"/>
              <a:t>모덴텀의</a:t>
            </a:r>
            <a:r>
              <a:rPr lang="ko-KR" altLang="en-US" b="1" dirty="0"/>
              <a:t> 특징</a:t>
            </a:r>
            <a:r>
              <a:rPr lang="en-US" altLang="ko-KR" b="1" dirty="0"/>
              <a:t>: </a:t>
            </a:r>
            <a:r>
              <a:rPr lang="ko-KR" altLang="en-US" b="1" dirty="0"/>
              <a:t>이동거리에 따라 더 빨라진다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E9062-D987-3F8D-6B43-F19AED7FB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52"/>
          <a:stretch/>
        </p:blipFill>
        <p:spPr>
          <a:xfrm>
            <a:off x="4847109" y="1232405"/>
            <a:ext cx="3515597" cy="75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DFBDCC-372E-520C-1438-5251CE1A7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91"/>
          <a:stretch/>
        </p:blipFill>
        <p:spPr>
          <a:xfrm>
            <a:off x="1408975" y="1223746"/>
            <a:ext cx="3270349" cy="795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F7DF5B-67C3-881C-CE68-8BC36D3C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988061"/>
            <a:ext cx="3169077" cy="1644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182E04-DD0E-C937-AC9B-C8B79369C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652" b="52221"/>
          <a:stretch/>
        </p:blipFill>
        <p:spPr>
          <a:xfrm>
            <a:off x="4560376" y="2853871"/>
            <a:ext cx="4535605" cy="176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AdaGrad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(Adaptive Gradient Descent)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D7AA1-51AF-AB79-8F87-7750710F1937}"/>
              </a:ext>
            </a:extLst>
          </p:cNvPr>
          <p:cNvSpPr txBox="1"/>
          <p:nvPr/>
        </p:nvSpPr>
        <p:spPr>
          <a:xfrm>
            <a:off x="1408975" y="828993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학습을 진행하면서 </a:t>
            </a:r>
            <a:r>
              <a:rPr lang="ko-KR" altLang="en-US" sz="1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학습률을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점차 줄여가는 방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법</a:t>
            </a:r>
            <a:endParaRPr lang="en-US" altLang="ko-KR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E55610-AC54-4C71-7A58-27F94FC6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41"/>
          <a:stretch/>
        </p:blipFill>
        <p:spPr>
          <a:xfrm>
            <a:off x="4889050" y="1134071"/>
            <a:ext cx="2740045" cy="79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8A7B5-BBB0-3903-592D-4F4620173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442"/>
          <a:stretch/>
        </p:blipFill>
        <p:spPr>
          <a:xfrm>
            <a:off x="1397983" y="1126661"/>
            <a:ext cx="3162393" cy="7994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D62358-CE49-F24A-D8D2-A6636C17D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983" y="2379714"/>
            <a:ext cx="3491067" cy="1843101"/>
          </a:xfrm>
          <a:prstGeom prst="rect">
            <a:avLst/>
          </a:prstGeom>
        </p:spPr>
      </p:pic>
      <p:sp>
        <p:nvSpPr>
          <p:cNvPr id="14" name="가로 글상자 8">
            <a:extLst>
              <a:ext uri="{FF2B5EF4-FFF2-40B4-BE49-F238E27FC236}">
                <a16:creationId xmlns:a16="http://schemas.microsoft.com/office/drawing/2014/main" id="{9786C997-A14F-E038-7365-DD49B45FA1D6}"/>
              </a:ext>
            </a:extLst>
          </p:cNvPr>
          <p:cNvSpPr txBox="1"/>
          <p:nvPr/>
        </p:nvSpPr>
        <p:spPr>
          <a:xfrm>
            <a:off x="1672886" y="4314507"/>
            <a:ext cx="3131632" cy="525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b="1" dirty="0"/>
              <a:t>기울기 크면 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h </a:t>
            </a:r>
            <a:r>
              <a:rPr lang="ko-KR" altLang="en-US" sz="1000" b="1" dirty="0"/>
              <a:t>크고 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학습률</a:t>
            </a:r>
            <a:r>
              <a:rPr lang="ko-KR" altLang="en-US" sz="1000" b="1" dirty="0"/>
              <a:t> 낮음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조금씩 이동</a:t>
            </a:r>
            <a:r>
              <a:rPr lang="en-US" altLang="ko-KR" sz="1000" b="1" dirty="0"/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00" b="1" dirty="0"/>
              <a:t>기울기 작으면 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h </a:t>
            </a:r>
            <a:r>
              <a:rPr lang="ko-KR" altLang="en-US" sz="1000" b="1" dirty="0"/>
              <a:t>작고 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학습률</a:t>
            </a:r>
            <a:r>
              <a:rPr lang="ko-KR" altLang="en-US" sz="1000" b="1" dirty="0"/>
              <a:t> 높음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많이 이동</a:t>
            </a:r>
            <a:r>
              <a:rPr lang="en-US" altLang="ko-KR" sz="1000" b="1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DD2D3E-F657-05DD-C5B8-2FED0C1C8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050" y="2379714"/>
            <a:ext cx="4223798" cy="19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Adam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D7AA1-51AF-AB79-8F87-7750710F1937}"/>
              </a:ext>
            </a:extLst>
          </p:cNvPr>
          <p:cNvSpPr txBox="1"/>
          <p:nvPr/>
        </p:nvSpPr>
        <p:spPr>
          <a:xfrm>
            <a:off x="1408975" y="828993"/>
            <a:ext cx="768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 Momentum</a:t>
            </a:r>
            <a:r>
              <a:rPr lang="ko-KR" altLang="en-US" b="1" dirty="0"/>
              <a:t>와 </a:t>
            </a:r>
            <a:r>
              <a:rPr lang="en-US" altLang="ko-KR" b="1" dirty="0" err="1"/>
              <a:t>AdaGrad</a:t>
            </a:r>
            <a:r>
              <a:rPr lang="ko-KR" altLang="en-US" b="1" dirty="0"/>
              <a:t>를 융합</a:t>
            </a:r>
            <a:endParaRPr lang="en-US" altLang="ko-KR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30AB2-8469-19D3-A7FE-01637EC4FBC4}"/>
              </a:ext>
            </a:extLst>
          </p:cNvPr>
          <p:cNvSpPr txBox="1"/>
          <p:nvPr/>
        </p:nvSpPr>
        <p:spPr>
          <a:xfrm>
            <a:off x="1421116" y="1905293"/>
            <a:ext cx="503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GD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F89FB-0D94-5452-8117-A79615E030BA}"/>
              </a:ext>
            </a:extLst>
          </p:cNvPr>
          <p:cNvSpPr txBox="1"/>
          <p:nvPr/>
        </p:nvSpPr>
        <p:spPr>
          <a:xfrm>
            <a:off x="2290441" y="1244567"/>
            <a:ext cx="1252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M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omentum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53C5-AB4D-03A8-CB2D-A13D743E4A96}"/>
              </a:ext>
            </a:extLst>
          </p:cNvPr>
          <p:cNvSpPr txBox="1"/>
          <p:nvPr/>
        </p:nvSpPr>
        <p:spPr>
          <a:xfrm>
            <a:off x="2290439" y="2348597"/>
            <a:ext cx="1294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Ada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ptive 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591C8-2D45-D112-687F-F119A7F8465E}"/>
              </a:ext>
            </a:extLst>
          </p:cNvPr>
          <p:cNvSpPr txBox="1"/>
          <p:nvPr/>
        </p:nvSpPr>
        <p:spPr>
          <a:xfrm>
            <a:off x="4572000" y="1835185"/>
            <a:ext cx="1282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Adam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E71205-2BDF-D99D-84B0-F4FEEDA258E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924655" y="1398456"/>
            <a:ext cx="365786" cy="660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806924-D4A4-CD13-0B95-804089E21AA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924655" y="2059182"/>
            <a:ext cx="365784" cy="443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397238-F0AE-0805-06DE-E4161A1C20C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542631" y="1398456"/>
            <a:ext cx="1029369" cy="590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1CDC708-F7AC-E7B0-1733-48EFDE11F0A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584620" y="1989074"/>
            <a:ext cx="987380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0F63B98-8F74-7169-3FAB-4A6EF94E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81" y="2945789"/>
            <a:ext cx="7511404" cy="20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Optimization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정리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D7AA1-51AF-AB79-8F87-7750710F1937}"/>
              </a:ext>
            </a:extLst>
          </p:cNvPr>
          <p:cNvSpPr txBox="1"/>
          <p:nvPr/>
        </p:nvSpPr>
        <p:spPr>
          <a:xfrm>
            <a:off x="1408975" y="828993"/>
            <a:ext cx="4708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종류</a:t>
            </a:r>
            <a:r>
              <a:rPr lang="en-US" altLang="ko-KR" b="1" dirty="0"/>
              <a:t>:</a:t>
            </a:r>
            <a:endParaRPr lang="en-US" altLang="ko-KR" b="1" dirty="0">
              <a:ea typeface="배달의민족 한나체 Air" panose="020B0600000101010101" pitchFamily="50" charset="-127"/>
              <a:sym typeface="Gowun Dodum"/>
            </a:endParaRPr>
          </a:p>
          <a:p>
            <a:r>
              <a:rPr lang="en-US" altLang="ko-KR" b="1" dirty="0">
                <a:ea typeface="배달의민족 한나체 Air" panose="020B0600000101010101" pitchFamily="50" charset="-127"/>
                <a:sym typeface="Gowun Dodum"/>
              </a:rPr>
              <a:t>	SGD, Momentum, </a:t>
            </a:r>
            <a:r>
              <a:rPr lang="en-US" altLang="ko-KR" b="1" dirty="0" err="1">
                <a:ea typeface="배달의민족 한나체 Air" panose="020B0600000101010101" pitchFamily="50" charset="-127"/>
                <a:sym typeface="Gowun Dodum"/>
              </a:rPr>
              <a:t>AdaGrad</a:t>
            </a:r>
            <a:r>
              <a:rPr lang="en-US" altLang="ko-KR" b="1" dirty="0">
                <a:ea typeface="배달의민족 한나체 Air" panose="020B0600000101010101" pitchFamily="50" charset="-127"/>
                <a:sym typeface="Gowun Dodum"/>
              </a:rPr>
              <a:t>, Adam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A9B327-38C4-3D3F-AFB3-F40D9C469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8975" y="1662384"/>
            <a:ext cx="3501442" cy="2863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E3F268-C16B-12E3-73CF-D1B56D54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89" y="1741495"/>
            <a:ext cx="4040008" cy="27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가로 글상자 8">
            <a:extLst>
              <a:ext uri="{FF2B5EF4-FFF2-40B4-BE49-F238E27FC236}">
                <a16:creationId xmlns:a16="http://schemas.microsoft.com/office/drawing/2014/main" id="{A8D5D548-B187-1187-125A-4403B8B23F13}"/>
              </a:ext>
            </a:extLst>
          </p:cNvPr>
          <p:cNvSpPr txBox="1"/>
          <p:nvPr/>
        </p:nvSpPr>
        <p:spPr>
          <a:xfrm>
            <a:off x="5138292" y="4461394"/>
            <a:ext cx="3885505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b="1" dirty="0"/>
              <a:t>MNIST </a:t>
            </a:r>
            <a:r>
              <a:rPr lang="ko-KR" altLang="en-US" b="1" dirty="0"/>
              <a:t>데이터셋 적용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3900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정규화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96784-CC00-3398-3684-1FBDB3EAD4C5}"/>
              </a:ext>
            </a:extLst>
          </p:cNvPr>
          <p:cNvSpPr txBox="1"/>
          <p:nvPr/>
        </p:nvSpPr>
        <p:spPr>
          <a:xfrm>
            <a:off x="1408975" y="1756142"/>
            <a:ext cx="6670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 학습을 빨리 진행할 수 있다.</a:t>
            </a:r>
            <a:endParaRPr lang="en-US" altLang="ko-KR" sz="2000" b="1" dirty="0"/>
          </a:p>
          <a:p>
            <a:pPr algn="ctr"/>
            <a:endParaRPr lang="ko-KR" altLang="en-US" sz="2000" b="1" dirty="0"/>
          </a:p>
          <a:p>
            <a:pPr algn="ctr"/>
            <a:r>
              <a:rPr lang="ko-KR" altLang="en-US" sz="2000" b="1" dirty="0"/>
              <a:t> </a:t>
            </a:r>
            <a:r>
              <a:rPr lang="ko-KR" altLang="en-US" sz="2000" b="1" dirty="0" err="1"/>
              <a:t>초깃값에</a:t>
            </a:r>
            <a:r>
              <a:rPr lang="ko-KR" altLang="en-US" sz="2000" b="1" dirty="0"/>
              <a:t> 크게 의존하지 않는다.</a:t>
            </a:r>
            <a:endParaRPr lang="en-US" altLang="ko-KR" sz="2000" b="1" dirty="0"/>
          </a:p>
          <a:p>
            <a:pPr algn="ctr"/>
            <a:endParaRPr lang="ko-KR" altLang="en-US" sz="2000" b="1" dirty="0"/>
          </a:p>
          <a:p>
            <a:pPr algn="ctr"/>
            <a:r>
              <a:rPr lang="ko-KR" altLang="en-US" sz="2000" b="1" dirty="0"/>
              <a:t> </a:t>
            </a:r>
            <a:r>
              <a:rPr lang="ko-KR" altLang="en-US" sz="2000" b="1" dirty="0" err="1"/>
              <a:t>오버피팅을</a:t>
            </a:r>
            <a:r>
              <a:rPr lang="ko-KR" altLang="en-US" sz="2000" b="1" dirty="0"/>
              <a:t> 억제한다.(</a:t>
            </a:r>
            <a:r>
              <a:rPr lang="ko-KR" altLang="en-US" sz="2000" b="1" dirty="0" err="1"/>
              <a:t>드롭아웃</a:t>
            </a:r>
            <a:r>
              <a:rPr lang="ko-KR" altLang="en-US" sz="2000" b="1" dirty="0"/>
              <a:t> 등의 필요성 감소)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정규화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F651A-D9AD-2EC3-8111-5E1C9534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99" y="1432162"/>
            <a:ext cx="6189203" cy="174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B3801E-8474-091A-CB47-E2729C7C9589}"/>
              </a:ext>
            </a:extLst>
          </p:cNvPr>
          <p:cNvSpPr txBox="1"/>
          <p:nvPr/>
        </p:nvSpPr>
        <p:spPr>
          <a:xfrm>
            <a:off x="2015999" y="3399813"/>
            <a:ext cx="639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학습 시 미니배치를 단위로 정규화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데이터 분포 평균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0,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분산이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1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이 되도록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6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배치 정규화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B9E6CC3-50AA-D531-A9E7-1AE2DF33C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398" y="895046"/>
            <a:ext cx="3713993" cy="26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1E800-A31F-F133-754E-21A4464F63DD}"/>
              </a:ext>
            </a:extLst>
          </p:cNvPr>
          <p:cNvSpPr txBox="1"/>
          <p:nvPr/>
        </p:nvSpPr>
        <p:spPr>
          <a:xfrm>
            <a:off x="1243375" y="3718034"/>
            <a:ext cx="79006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미니배치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B = {x1, x2 ... ,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+mj-lt"/>
              </a:rPr>
              <a:t>xm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}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이라는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m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개의 입력 데이터 집합에 대해 평균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+mj-lt"/>
              </a:rPr>
              <a:t>uB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와 분산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(a2B)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구함</a:t>
            </a:r>
            <a:endParaRPr lang="en-US" altLang="ko-KR" b="1" i="0" dirty="0">
              <a:solidFill>
                <a:schemeClr val="tx1"/>
              </a:solidFill>
              <a:effectLst/>
              <a:latin typeface="+mj-lt"/>
            </a:endParaRPr>
          </a:p>
          <a:p>
            <a:pPr algn="l"/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배치 정규화 계층마다 </a:t>
            </a:r>
            <a:r>
              <a:rPr lang="ko-KR" altLang="en-US" b="1" i="0" dirty="0" err="1">
                <a:solidFill>
                  <a:schemeClr val="tx1"/>
                </a:solidFill>
                <a:effectLst/>
                <a:latin typeface="+mj-lt"/>
              </a:rPr>
              <a:t>정규화데이터에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 고유한 확대와 이동변환 수행</a:t>
            </a:r>
          </a:p>
        </p:txBody>
      </p:sp>
    </p:spTree>
    <p:extLst>
      <p:ext uri="{BB962C8B-B14F-4D97-AF65-F5344CB8AC3E}">
        <p14:creationId xmlns:p14="http://schemas.microsoft.com/office/powerpoint/2010/main" val="88306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85486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오버피팅을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억제하는 정규화 기술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가중치 감소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2DF02F0-5EAB-5A50-0B24-8D2090D7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00" y="845454"/>
            <a:ext cx="6703200" cy="30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CDC4E-4A66-03D7-CE50-729A90A1EBA6}"/>
              </a:ext>
            </a:extLst>
          </p:cNvPr>
          <p:cNvSpPr txBox="1"/>
          <p:nvPr/>
        </p:nvSpPr>
        <p:spPr>
          <a:xfrm>
            <a:off x="1623600" y="4036436"/>
            <a:ext cx="690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학습 과정에서 큰 가중치에 상응하는 큰 페널티 부과하여 </a:t>
            </a:r>
            <a:r>
              <a:rPr lang="ko-KR" altLang="en-US" b="1" i="0" dirty="0" err="1">
                <a:solidFill>
                  <a:schemeClr val="tx1"/>
                </a:solidFill>
                <a:effectLst/>
                <a:latin typeface="AppleSDGothicNeo"/>
              </a:rPr>
              <a:t>오버피팅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 억제</a:t>
            </a:r>
            <a:endParaRPr lang="en-US" altLang="ko-KR" b="1" i="0" dirty="0">
              <a:solidFill>
                <a:schemeClr val="tx1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01764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80014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오버피팅을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억제하는 정규화 기술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드랍아웃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FA0FAA3-B49C-0CCD-21B3-C3693DCA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37" y="845454"/>
            <a:ext cx="61817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40B8B-C3C7-56B7-5731-EFA880C57AFF}"/>
              </a:ext>
            </a:extLst>
          </p:cNvPr>
          <p:cNvSpPr txBox="1"/>
          <p:nvPr/>
        </p:nvSpPr>
        <p:spPr>
          <a:xfrm>
            <a:off x="1847487" y="3990269"/>
            <a:ext cx="6644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노드를 임의로 삭제하면서 학습하는 방법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lt"/>
              </a:rPr>
              <a:t>삭제된 노드는 신호전달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74917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16136" y="1753139"/>
            <a:ext cx="271447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스터디원 1 : 김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동건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스터디원 2 :</a:t>
            </a:r>
            <a:r>
              <a:rPr lang="en-US" alt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김태영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스터디원 3 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나상현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스터디원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4: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나영은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스터디원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5: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341F0F-1A7D-51F1-91B3-5195C0BB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35" y="1719592"/>
            <a:ext cx="3893206" cy="21525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0798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적절한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찾기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검증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712E0-A0E4-5EEE-8653-F456F237D58C}"/>
              </a:ext>
            </a:extLst>
          </p:cNvPr>
          <p:cNvSpPr txBox="1"/>
          <p:nvPr/>
        </p:nvSpPr>
        <p:spPr>
          <a:xfrm>
            <a:off x="1181088" y="1340643"/>
            <a:ext cx="7613315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+mn-lt"/>
              </a:rPr>
              <a:t>하이퍼파라미터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 성능 평가시에는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n-lt"/>
              </a:rPr>
              <a:t>test data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만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사용해서는 안됨 </a:t>
            </a:r>
            <a:endParaRPr lang="en-US" altLang="ko-KR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en-US" altLang="ko-KR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en-US" altLang="ko-KR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ko-KR" altLang="en-US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r>
              <a:rPr lang="en-US" altLang="ko-KR" sz="1600" b="1" i="0" dirty="0">
                <a:solidFill>
                  <a:schemeClr val="tx1"/>
                </a:solidFill>
                <a:effectLst/>
                <a:latin typeface="+mn-lt"/>
              </a:rPr>
              <a:t>test data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를 사용하여 </a:t>
            </a:r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+mn-lt"/>
              </a:rPr>
              <a:t>하이퍼파라미터를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 조정하면 </a:t>
            </a:r>
            <a:endParaRPr lang="en-US" altLang="ko-KR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+mn-lt"/>
              </a:rPr>
              <a:t>하이퍼파라미터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 값이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n-lt"/>
              </a:rPr>
              <a:t>test data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+mn-lt"/>
              </a:rPr>
              <a:t>에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+mn-lt"/>
              </a:rPr>
              <a:t>오버피팅</a:t>
            </a:r>
            <a:endParaRPr lang="en-US" altLang="ko-KR" sz="1600" b="1" dirty="0">
              <a:solidFill>
                <a:schemeClr val="tx1"/>
              </a:solidFill>
              <a:latin typeface="+mn-lt"/>
            </a:endParaRPr>
          </a:p>
          <a:p>
            <a:pPr algn="ctr"/>
            <a:endParaRPr lang="en-US" altLang="ko-KR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lt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ko-KR" altLang="en-US" sz="1600" b="1" dirty="0"/>
              <a:t>검증 데이터</a:t>
            </a:r>
            <a:r>
              <a:rPr lang="en-US" altLang="ko-KR" sz="1600" b="1" dirty="0"/>
              <a:t> =&gt;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하이퍼파라미터</a:t>
            </a:r>
            <a:r>
              <a:rPr lang="ko-KR" altLang="en-US" sz="1600" b="1" dirty="0"/>
              <a:t> 성능 평가</a:t>
            </a:r>
          </a:p>
          <a:p>
            <a:pPr algn="ctr"/>
            <a:r>
              <a:rPr lang="ko-KR" altLang="en-US" sz="1600" b="1" dirty="0"/>
              <a:t>시험 데이터</a:t>
            </a:r>
            <a:r>
              <a:rPr lang="en-US" altLang="ko-KR" sz="1600" b="1" dirty="0"/>
              <a:t>=&gt;</a:t>
            </a:r>
            <a:r>
              <a:rPr lang="ko-KR" altLang="en-US" sz="1600" b="1" dirty="0"/>
              <a:t> 신경망의 범용 성능 평가</a:t>
            </a:r>
          </a:p>
          <a:p>
            <a:pPr algn="ctr"/>
            <a:endParaRPr lang="ko-KR" altLang="en-US" sz="1600" b="1" i="0" dirty="0">
              <a:solidFill>
                <a:schemeClr val="tx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EFE5516-5480-B210-D25D-1F498EF1F206}"/>
              </a:ext>
            </a:extLst>
          </p:cNvPr>
          <p:cNvSpPr/>
          <p:nvPr/>
        </p:nvSpPr>
        <p:spPr>
          <a:xfrm rot="5400000">
            <a:off x="4694422" y="1815774"/>
            <a:ext cx="469349" cy="481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4EB746-E3FB-4C33-3D69-504B82D87E7E}"/>
              </a:ext>
            </a:extLst>
          </p:cNvPr>
          <p:cNvSpPr/>
          <p:nvPr/>
        </p:nvSpPr>
        <p:spPr>
          <a:xfrm rot="5400000">
            <a:off x="4694422" y="2991300"/>
            <a:ext cx="469349" cy="481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5478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9BDE257-4214-2AF7-2DE1-7346CE74E6E9}"/>
              </a:ext>
            </a:extLst>
          </p:cNvPr>
          <p:cNvSpPr txBox="1"/>
          <p:nvPr/>
        </p:nvSpPr>
        <p:spPr>
          <a:xfrm>
            <a:off x="1408974" y="306875"/>
            <a:ext cx="707982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적절한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찾기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최적화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6DD2D-B77F-4D3D-A4CC-82FCFEDC0BDB}"/>
              </a:ext>
            </a:extLst>
          </p:cNvPr>
          <p:cNvSpPr txBox="1"/>
          <p:nvPr/>
        </p:nvSpPr>
        <p:spPr>
          <a:xfrm>
            <a:off x="1353963" y="1548609"/>
            <a:ext cx="76932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0</a:t>
            </a:r>
            <a:r>
              <a:rPr lang="ko-KR" altLang="en-US" b="1" dirty="0"/>
              <a:t>단계 </a:t>
            </a:r>
            <a:r>
              <a:rPr lang="en-US" altLang="ko-KR" dirty="0"/>
              <a:t>-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값의 범위를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dirty="0"/>
              <a:t>- </a:t>
            </a:r>
            <a:r>
              <a:rPr lang="ko-KR" altLang="en-US" dirty="0"/>
              <a:t>설정된 범위에서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값을 무작위로 추출한다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단계 </a:t>
            </a:r>
            <a:r>
              <a:rPr lang="en-US" altLang="ko-KR" dirty="0"/>
              <a:t>- 1</a:t>
            </a:r>
            <a:r>
              <a:rPr lang="ko-KR" altLang="en-US" dirty="0"/>
              <a:t>단계에서 샘플링한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값을 사용하여 학습하고</a:t>
            </a:r>
            <a:r>
              <a:rPr lang="en-US" altLang="ko-KR" dirty="0"/>
              <a:t>, </a:t>
            </a:r>
            <a:r>
              <a:rPr lang="ko-KR" altLang="en-US" dirty="0"/>
              <a:t>검증데이터로 정확도를 평가한다</a:t>
            </a:r>
            <a:r>
              <a:rPr lang="en-US" altLang="ko-KR" dirty="0"/>
              <a:t>.(</a:t>
            </a:r>
            <a:r>
              <a:rPr lang="ko-KR" altLang="en-US" dirty="0"/>
              <a:t>단</a:t>
            </a:r>
            <a:r>
              <a:rPr lang="en-US" altLang="ko-KR" dirty="0"/>
              <a:t>, epoch</a:t>
            </a:r>
            <a:r>
              <a:rPr lang="ko-KR" altLang="en-US" dirty="0"/>
              <a:t>는 작게 설정한다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dirty="0"/>
              <a:t>-1</a:t>
            </a:r>
            <a:r>
              <a:rPr lang="ko-KR" altLang="en-US" dirty="0"/>
              <a:t>단계와 </a:t>
            </a:r>
            <a:r>
              <a:rPr lang="en-US" altLang="ko-KR" dirty="0"/>
              <a:t>2</a:t>
            </a:r>
            <a:r>
              <a:rPr lang="ko-KR" altLang="en-US" dirty="0"/>
              <a:t>단계를 특정 횟수 반복하여 그 정확도를 보고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범위를 좁힌다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4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FDB1FE3-E363-061B-E048-36A8F305733D}"/>
              </a:ext>
            </a:extLst>
          </p:cNvPr>
          <p:cNvSpPr txBox="1"/>
          <p:nvPr/>
        </p:nvSpPr>
        <p:spPr>
          <a:xfrm>
            <a:off x="1408974" y="306875"/>
            <a:ext cx="707982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적절한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찾기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최적화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DC28D-5C2C-AF5D-FEE3-A31BA5B74400}"/>
              </a:ext>
            </a:extLst>
          </p:cNvPr>
          <p:cNvSpPr txBox="1"/>
          <p:nvPr/>
        </p:nvSpPr>
        <p:spPr>
          <a:xfrm>
            <a:off x="1822286" y="1971585"/>
            <a:ext cx="625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MNIST </a:t>
            </a:r>
            <a:r>
              <a:rPr lang="ko-KR" altLang="en-US" sz="1800" b="1" dirty="0"/>
              <a:t>데이터셋을 사용하여 </a:t>
            </a:r>
            <a:r>
              <a:rPr lang="ko-KR" altLang="en-US" sz="1800" b="1" dirty="0" err="1"/>
              <a:t>하이퍼파라미터를</a:t>
            </a:r>
            <a:r>
              <a:rPr lang="ko-KR" altLang="en-US" sz="1800" b="1" dirty="0"/>
              <a:t> 최적화</a:t>
            </a:r>
            <a:endParaRPr lang="en-US" altLang="ko-KR" sz="1800" b="1" dirty="0"/>
          </a:p>
          <a:p>
            <a:pPr algn="ctr"/>
            <a:endParaRPr lang="en-US" altLang="ko-KR" sz="1800" b="1" dirty="0"/>
          </a:p>
          <a:p>
            <a:pPr algn="ctr"/>
            <a:r>
              <a:rPr lang="ko-KR" altLang="en-US" sz="1800" b="1" dirty="0"/>
              <a:t> </a:t>
            </a:r>
            <a:r>
              <a:rPr lang="ko-KR" altLang="en-US" sz="1800" b="1" dirty="0" err="1"/>
              <a:t>하이퍼파라미터의</a:t>
            </a:r>
            <a:r>
              <a:rPr lang="ko-KR" altLang="en-US" sz="1800" b="1" dirty="0"/>
              <a:t> 검증은 그 값을 </a:t>
            </a:r>
            <a:r>
              <a:rPr lang="en-US" altLang="ko-KR" sz="1800" b="1" dirty="0"/>
              <a:t>0.001~1.000 </a:t>
            </a:r>
            <a:r>
              <a:rPr lang="ko-KR" altLang="en-US" sz="1800" b="1" dirty="0"/>
              <a:t>사이 같은 로그 스케일 범위에서 무작위로 추출해 수행</a:t>
            </a:r>
          </a:p>
        </p:txBody>
      </p:sp>
    </p:spTree>
    <p:extLst>
      <p:ext uri="{BB962C8B-B14F-4D97-AF65-F5344CB8AC3E}">
        <p14:creationId xmlns:p14="http://schemas.microsoft.com/office/powerpoint/2010/main" val="311428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1FC826-A098-19D6-D729-91DA8E63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759493"/>
            <a:ext cx="7074616" cy="3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3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계산 그래프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E97376-327A-8A98-BC24-867246489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512" y="778926"/>
            <a:ext cx="3710065" cy="1484026"/>
          </a:xfrm>
          <a:prstGeom prst="rect">
            <a:avLst/>
          </a:prstGeom>
        </p:spPr>
      </p:pic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79411E1-AD8D-A23D-7615-FE7218FA7026}"/>
              </a:ext>
            </a:extLst>
          </p:cNvPr>
          <p:cNvSpPr txBox="1"/>
          <p:nvPr/>
        </p:nvSpPr>
        <p:spPr>
          <a:xfrm>
            <a:off x="5299254" y="719526"/>
            <a:ext cx="3671871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장점</a:t>
            </a:r>
            <a:endParaRPr lang="en-US" altLang="ko-KR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1)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복잡한 계산을 각 노드에서의 </a:t>
            </a:r>
            <a:b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</a:b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국소적 계산으로 문제를 단순화 가능</a:t>
            </a:r>
            <a:endParaRPr lang="en-US" altLang="ko-KR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2) </a:t>
            </a:r>
            <a:r>
              <a:rPr lang="ko-KR" altLang="en-US" u="sng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역전파를 이용해 </a:t>
            </a:r>
            <a:endParaRPr lang="en-US" altLang="ko-KR" u="sng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   </a:t>
            </a:r>
            <a:r>
              <a:rPr lang="ko-KR" altLang="en-US" u="sng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미분을 효율적으로 계산할 수 있음 </a:t>
            </a:r>
            <a:endParaRPr u="sng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BB2E02A4-6DDF-9449-56DA-78ADD557C556}"/>
              </a:ext>
            </a:extLst>
          </p:cNvPr>
          <p:cNvSpPr txBox="1"/>
          <p:nvPr/>
        </p:nvSpPr>
        <p:spPr>
          <a:xfrm>
            <a:off x="1408975" y="231416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역전파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2DBA58-1084-9508-4FAF-C05D8E40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512" y="2852740"/>
            <a:ext cx="3279037" cy="1087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5BCF1-604E-F43C-3FDB-1B5C383A8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225" y="2464072"/>
            <a:ext cx="3314700" cy="1857375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DBFAAC43-ED0E-6403-C58A-8CAC981ADB01}"/>
              </a:ext>
            </a:extLst>
          </p:cNvPr>
          <p:cNvSpPr txBox="1"/>
          <p:nvPr/>
        </p:nvSpPr>
        <p:spPr>
          <a:xfrm>
            <a:off x="5743960" y="3940204"/>
            <a:ext cx="109561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연쇄법칙</a:t>
            </a: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1107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F5D50A-6D0A-EE2E-78D8-D3D5AB39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05" y="2736069"/>
            <a:ext cx="4734164" cy="1948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9413C-F797-3F6D-D0BC-C1808FFF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428" y="400515"/>
            <a:ext cx="4571141" cy="2023292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덧셈 노드</a:t>
            </a:r>
            <a:endParaRPr sz="2000"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BB2E02A4-6DDF-9449-56DA-78ADD557C556}"/>
              </a:ext>
            </a:extLst>
          </p:cNvPr>
          <p:cNvSpPr txBox="1"/>
          <p:nvPr/>
        </p:nvSpPr>
        <p:spPr>
          <a:xfrm>
            <a:off x="1408975" y="2314161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곱셈 노드</a:t>
            </a:r>
            <a:endParaRPr sz="2000"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DBFAAC43-ED0E-6403-C58A-8CAC981ADB01}"/>
              </a:ext>
            </a:extLst>
          </p:cNvPr>
          <p:cNvSpPr txBox="1"/>
          <p:nvPr/>
        </p:nvSpPr>
        <p:spPr>
          <a:xfrm>
            <a:off x="4421221" y="529614"/>
            <a:ext cx="109561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순전파</a:t>
            </a:r>
            <a:endParaRPr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72053668-9155-7C5F-C231-BCD88346ED7B}"/>
              </a:ext>
            </a:extLst>
          </p:cNvPr>
          <p:cNvSpPr txBox="1"/>
          <p:nvPr/>
        </p:nvSpPr>
        <p:spPr>
          <a:xfrm>
            <a:off x="4421221" y="2762028"/>
            <a:ext cx="109561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순전파</a:t>
            </a:r>
            <a:endParaRPr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3E5562B4-65E2-D42E-4ABE-DC9B7221C125}"/>
              </a:ext>
            </a:extLst>
          </p:cNvPr>
          <p:cNvSpPr txBox="1"/>
          <p:nvPr/>
        </p:nvSpPr>
        <p:spPr>
          <a:xfrm>
            <a:off x="6942067" y="2762028"/>
            <a:ext cx="109561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역전파</a:t>
            </a:r>
            <a:endParaRPr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7D8F714A-C92C-DA95-C3E6-603C05D1D7B4}"/>
              </a:ext>
            </a:extLst>
          </p:cNvPr>
          <p:cNvSpPr txBox="1"/>
          <p:nvPr/>
        </p:nvSpPr>
        <p:spPr>
          <a:xfrm>
            <a:off x="6942066" y="529614"/>
            <a:ext cx="109561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역전파</a:t>
            </a:r>
            <a:endParaRPr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D5B7D1-0CF6-F260-7267-5ACE3263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764" y="2762028"/>
            <a:ext cx="1970975" cy="214905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BFB7BF-79FB-F6BA-3C67-797214B0B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075" y="727494"/>
            <a:ext cx="1442254" cy="160900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4664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5.5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활성화 함수 계층 구현하기</a:t>
            </a:r>
            <a:endParaRPr sz="2000" b="1" dirty="0">
              <a:solidFill>
                <a:srgbClr val="19264B"/>
              </a:solidFill>
              <a:latin typeface="NanumGothic ExtraBold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497038" y="837104"/>
            <a:ext cx="697693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b="1" dirty="0" err="1">
                <a:latin typeface="NanumGothic ExtraBold"/>
                <a:ea typeface="함초롬바탕" panose="02030604000101010101" pitchFamily="18" charset="-127"/>
              </a:rPr>
              <a:t>ReLU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 계층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48122-56A5-A24B-BADF-2BFAF22D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5" t="44105" r="19538" b="37413"/>
          <a:stretch/>
        </p:blipFill>
        <p:spPr>
          <a:xfrm>
            <a:off x="2964905" y="1215376"/>
            <a:ext cx="5306803" cy="1270471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A3E31C52-F03B-7844-8E0C-62FCB6EE1200}"/>
              </a:ext>
            </a:extLst>
          </p:cNvPr>
          <p:cNvSpPr txBox="1"/>
          <p:nvPr/>
        </p:nvSpPr>
        <p:spPr>
          <a:xfrm>
            <a:off x="1497038" y="2574210"/>
            <a:ext cx="697693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b="1" dirty="0">
                <a:latin typeface="NanumGothic ExtraBold"/>
                <a:ea typeface="함초롬바탕" panose="02030604000101010101" pitchFamily="18" charset="-127"/>
              </a:rPr>
              <a:t>sigmoid 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계층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A61788-53D1-9A4C-A249-C8C052EC6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56" t="16275" r="67202" b="70415"/>
          <a:stretch/>
        </p:blipFill>
        <p:spPr>
          <a:xfrm>
            <a:off x="5618307" y="3170374"/>
            <a:ext cx="2980830" cy="11326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AC93BD-FECD-2843-A7F8-C5356854F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506" t="28823" r="8455" b="59943"/>
          <a:stretch/>
        </p:blipFill>
        <p:spPr>
          <a:xfrm>
            <a:off x="1324658" y="3330200"/>
            <a:ext cx="4402069" cy="1009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5.6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affine/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softmax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계층 구현하기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497038" y="837104"/>
            <a:ext cx="6976933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affine</a:t>
            </a:r>
            <a:r>
              <a:rPr lang="en-US" altLang="ko-KR" b="1" dirty="0"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계층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 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행렬의 곱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(dot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노드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역전파는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행렬의 대응하는 차원의 원소 수가 일치하도록 곱을 조립하여 구할 수 있다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6FA5177-56E1-3A41-8E59-D2975835B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56" t="22054" r="16847" b="27538"/>
          <a:stretch/>
        </p:blipFill>
        <p:spPr>
          <a:xfrm>
            <a:off x="2358052" y="2167222"/>
            <a:ext cx="5254901" cy="25927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4C6193B-9480-6D4B-94EF-8C08331C4611}"/>
              </a:ext>
            </a:extLst>
          </p:cNvPr>
          <p:cNvSpPr/>
          <p:nvPr/>
        </p:nvSpPr>
        <p:spPr>
          <a:xfrm>
            <a:off x="4985503" y="2686640"/>
            <a:ext cx="499620" cy="461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DF326B-4B97-4344-A853-3E64E87E2878}"/>
              </a:ext>
            </a:extLst>
          </p:cNvPr>
          <p:cNvSpPr/>
          <p:nvPr/>
        </p:nvSpPr>
        <p:spPr>
          <a:xfrm>
            <a:off x="3488212" y="2569498"/>
            <a:ext cx="405058" cy="3622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E628D2-B6AA-C743-8572-AB62FADE9925}"/>
              </a:ext>
            </a:extLst>
          </p:cNvPr>
          <p:cNvSpPr/>
          <p:nvPr/>
        </p:nvSpPr>
        <p:spPr>
          <a:xfrm>
            <a:off x="3159845" y="3378025"/>
            <a:ext cx="405058" cy="3622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</p:spTree>
    <p:extLst>
      <p:ext uri="{BB962C8B-B14F-4D97-AF65-F5344CB8AC3E}">
        <p14:creationId xmlns:p14="http://schemas.microsoft.com/office/powerpoint/2010/main" val="364252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5.6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affine/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softmax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계층 구현하기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5482658" y="277035"/>
            <a:ext cx="697693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softmax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-with-loss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계층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C935BDB1-C3A0-E846-853A-85F37E45C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1" t="21606" r="8456" b="18222"/>
          <a:stretch/>
        </p:blipFill>
        <p:spPr>
          <a:xfrm>
            <a:off x="3008992" y="2615978"/>
            <a:ext cx="3953021" cy="2391927"/>
          </a:xfrm>
          <a:prstGeom prst="rect">
            <a:avLst/>
          </a:prstGeom>
        </p:spPr>
      </p:pic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0E68ED32-A02E-4048-BA53-0DF4436DF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03" r="15599" b="16275"/>
          <a:stretch/>
        </p:blipFill>
        <p:spPr>
          <a:xfrm>
            <a:off x="2401011" y="875294"/>
            <a:ext cx="5168985" cy="16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5.7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오차역전파법 구현하기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497038" y="837104"/>
            <a:ext cx="734602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신경망 학습의 전체 그림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미니배치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기울기 산출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&gt;: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1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미니배치의</a:t>
            </a:r>
            <a:r>
              <a:rPr lang="ko-KR" altLang="en-US" sz="11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손실 함수 값을 줄이기 위해 각 가중치 매개변수의 기울기를 구합니다</a:t>
            </a:r>
            <a:r>
              <a:rPr lang="en-US" altLang="ko-KR" sz="11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11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기울기는 손실 함수의 값을 가장 작게 하는 방향을 제시합니다</a:t>
            </a:r>
            <a:r>
              <a:rPr lang="en-US" altLang="ko-KR" sz="11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11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매개변수 갱신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반복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&gt;: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1~3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단계 반복 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7DC7150A-DD17-8D43-B155-BF6C85369DBC}"/>
              </a:ext>
            </a:extLst>
          </p:cNvPr>
          <p:cNvSpPr txBox="1"/>
          <p:nvPr/>
        </p:nvSpPr>
        <p:spPr>
          <a:xfrm>
            <a:off x="1494007" y="2571750"/>
            <a:ext cx="734602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NanumGothic ExtraBold"/>
                <a:ea typeface="함초롬바탕" panose="02030604000101010101" pitchFamily="18" charset="-127"/>
              </a:rPr>
              <a:t>numerical_gradient</a:t>
            </a:r>
            <a:r>
              <a:rPr lang="en-US" altLang="ko-KR" b="1" dirty="0">
                <a:latin typeface="NanumGothic ExtraBold"/>
                <a:ea typeface="함초롬바탕" panose="02030604000101010101" pitchFamily="18" charset="-127"/>
              </a:rPr>
              <a:t>(</a:t>
            </a:r>
            <a:r>
              <a:rPr lang="en-US" altLang="ko-KR" b="1" dirty="0" err="1">
                <a:latin typeface="NanumGothic ExtraBold"/>
                <a:ea typeface="함초롬바탕" panose="02030604000101010101" pitchFamily="18" charset="-127"/>
              </a:rPr>
              <a:t>self,x,t</a:t>
            </a:r>
            <a:r>
              <a:rPr lang="en-US" altLang="ko-KR" b="1" dirty="0">
                <a:latin typeface="NanumGothic ExtraBold"/>
                <a:ea typeface="함초롬바탕" panose="02030604000101010101" pitchFamily="18" charset="-127"/>
              </a:rPr>
              <a:t>) : 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가중치 매개변수의 기울기를 수치 미분 방식으로 구한다</a:t>
            </a:r>
            <a:r>
              <a:rPr lang="en-US" altLang="ko-KR" b="1" dirty="0">
                <a:latin typeface="NanumGothic ExtraBold"/>
                <a:ea typeface="함초롬바탕" panose="02030604000101010101" pitchFamily="18" charset="-127"/>
              </a:rPr>
              <a:t>.</a:t>
            </a:r>
            <a:r>
              <a:rPr lang="ko-KR" altLang="en-US" b="1" dirty="0">
                <a:latin typeface="NanumGothic ExtraBold"/>
                <a:ea typeface="함초롬바탕" panose="02030604000101010101" pitchFamily="18" charset="-127"/>
              </a:rPr>
              <a:t> </a:t>
            </a:r>
            <a:endParaRPr lang="en-US" altLang="ko-KR" b="1" dirty="0">
              <a:latin typeface="NanumGothic ExtraBold"/>
              <a:ea typeface="함초롬바탕" panose="02030604000101010101" pitchFamily="18" charset="-127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gradient(</a:t>
            </a: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self,x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):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가중치 매개변수의 기울기를 오차역전파법으로 구한다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신경망의 구성 요소를 계층으로 구현하여 기울기를 효율적으로 계산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오차역전파법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수치 미분과 오차역전파법의 결과를 비교하면 오차역전파법의 구현에 잘못이 없는지 확인할 수 있다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기울기 확인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5245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매개변수 갱신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96784-CC00-3398-3684-1FBDB3EAD4C5}"/>
              </a:ext>
            </a:extLst>
          </p:cNvPr>
          <p:cNvSpPr txBox="1"/>
          <p:nvPr/>
        </p:nvSpPr>
        <p:spPr>
          <a:xfrm>
            <a:off x="1842564" y="1879253"/>
            <a:ext cx="6670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인공신경망의 목적</a:t>
            </a:r>
            <a:r>
              <a:rPr lang="en-US" altLang="ko-KR" sz="2800" b="1" dirty="0"/>
              <a:t>: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정답 찾기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최적화</a:t>
            </a:r>
            <a:r>
              <a:rPr lang="en-US" altLang="ko-KR" sz="2800" b="1" dirty="0"/>
              <a:t>(optimization)</a:t>
            </a:r>
            <a:endParaRPr lang="ko-KR" altLang="en-US" sz="2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900</Words>
  <Application>Microsoft Office PowerPoint</Application>
  <PresentationFormat>화면 슬라이드 쇼(16:9)</PresentationFormat>
  <Paragraphs>136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AppleSDGothicNeo</vt:lpstr>
      <vt:lpstr>NanumGothic ExtraBold</vt:lpstr>
      <vt:lpstr>나눔고딕 ExtraBold</vt:lpstr>
      <vt:lpstr>배달의민족 한나체 Air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나상현</cp:lastModifiedBy>
  <cp:revision>18</cp:revision>
  <dcterms:modified xsi:type="dcterms:W3CDTF">2024-05-20T10:00:45Z</dcterms:modified>
</cp:coreProperties>
</file>